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4"/>
  </p:sldMasterIdLst>
  <p:notesMasterIdLst>
    <p:notesMasterId r:id="rId20"/>
  </p:notesMasterIdLst>
  <p:handoutMasterIdLst>
    <p:handoutMasterId r:id="rId21"/>
  </p:handoutMasterIdLst>
  <p:sldIdLst>
    <p:sldId id="256" r:id="rId5"/>
    <p:sldId id="260" r:id="rId6"/>
    <p:sldId id="267" r:id="rId7"/>
    <p:sldId id="275" r:id="rId8"/>
    <p:sldId id="279" r:id="rId9"/>
    <p:sldId id="276" r:id="rId10"/>
    <p:sldId id="292" r:id="rId11"/>
    <p:sldId id="280" r:id="rId12"/>
    <p:sldId id="284" r:id="rId13"/>
    <p:sldId id="290" r:id="rId14"/>
    <p:sldId id="289" r:id="rId15"/>
    <p:sldId id="288" r:id="rId16"/>
    <p:sldId id="277" r:id="rId17"/>
    <p:sldId id="278" r:id="rId18"/>
    <p:sldId id="291" r:id="rId19"/>
  </p:sldIdLst>
  <p:sldSz cx="9144000" cy="6858000" type="screen4x3"/>
  <p:notesSz cx="9872663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27">
          <p15:clr>
            <a:srgbClr val="A4A3A4"/>
          </p15:clr>
        </p15:guide>
        <p15:guide id="3" orient="horz" pos="983">
          <p15:clr>
            <a:srgbClr val="A4A3A4"/>
          </p15:clr>
        </p15:guide>
        <p15:guide id="4" orient="horz" pos="3838">
          <p15:clr>
            <a:srgbClr val="A4A3A4"/>
          </p15:clr>
        </p15:guide>
        <p15:guide id="5" pos="2880">
          <p15:clr>
            <a:srgbClr val="A4A3A4"/>
          </p15:clr>
        </p15:guide>
        <p15:guide id="6" pos="562">
          <p15:clr>
            <a:srgbClr val="A4A3A4"/>
          </p15:clr>
        </p15:guide>
        <p15:guide id="7" pos="5103">
          <p15:clr>
            <a:srgbClr val="A4A3A4"/>
          </p15:clr>
        </p15:guide>
        <p15:guide id="8" pos="2562">
          <p15:clr>
            <a:srgbClr val="A4A3A4"/>
          </p15:clr>
        </p15:guide>
        <p15:guide id="9" pos="26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8752"/>
    <a:srgbClr val="6DA463"/>
    <a:srgbClr val="1A9DAC"/>
    <a:srgbClr val="A65C45"/>
    <a:srgbClr val="CC7054"/>
    <a:srgbClr val="FFFFFF"/>
    <a:srgbClr val="D6A700"/>
    <a:srgbClr val="958CB2"/>
    <a:srgbClr val="7FBF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21C278-CA29-40D4-9B57-14965809ADC5}" v="1" dt="2024-09-30T15:39:44.0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76638" autoAdjust="0"/>
  </p:normalViewPr>
  <p:slideViewPr>
    <p:cSldViewPr snapToGrid="0">
      <p:cViewPr varScale="1">
        <p:scale>
          <a:sx n="85" d="100"/>
          <a:sy n="85" d="100"/>
        </p:scale>
        <p:origin x="2364" y="78"/>
      </p:cViewPr>
      <p:guideLst>
        <p:guide orient="horz" pos="2160"/>
        <p:guide orient="horz" pos="427"/>
        <p:guide orient="horz" pos="983"/>
        <p:guide orient="horz" pos="3838"/>
        <p:guide pos="2880"/>
        <p:guide pos="562"/>
        <p:guide pos="5103"/>
        <p:guide pos="2562"/>
        <p:guide pos="26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Dye" userId="b6d2a398-55ff-47de-a88a-7dd8371d7f2f" providerId="ADAL" clId="{9821C278-CA29-40D4-9B57-14965809ADC5}"/>
    <pc:docChg chg="custSel modSld">
      <pc:chgData name="Jennifer Dye" userId="b6d2a398-55ff-47de-a88a-7dd8371d7f2f" providerId="ADAL" clId="{9821C278-CA29-40D4-9B57-14965809ADC5}" dt="2024-09-30T15:40:23.017" v="33" actId="255"/>
      <pc:docMkLst>
        <pc:docMk/>
      </pc:docMkLst>
      <pc:sldChg chg="modNotes">
        <pc:chgData name="Jennifer Dye" userId="b6d2a398-55ff-47de-a88a-7dd8371d7f2f" providerId="ADAL" clId="{9821C278-CA29-40D4-9B57-14965809ADC5}" dt="2024-09-27T08:49:19.622" v="1" actId="368"/>
        <pc:sldMkLst>
          <pc:docMk/>
          <pc:sldMk cId="0" sldId="256"/>
        </pc:sldMkLst>
      </pc:sldChg>
      <pc:sldChg chg="modSp mod modNotes">
        <pc:chgData name="Jennifer Dye" userId="b6d2a398-55ff-47de-a88a-7dd8371d7f2f" providerId="ADAL" clId="{9821C278-CA29-40D4-9B57-14965809ADC5}" dt="2024-09-30T15:40:23.017" v="33" actId="255"/>
        <pc:sldMkLst>
          <pc:docMk/>
          <pc:sldMk cId="0" sldId="260"/>
        </pc:sldMkLst>
        <pc:spChg chg="mod">
          <ac:chgData name="Jennifer Dye" userId="b6d2a398-55ff-47de-a88a-7dd8371d7f2f" providerId="ADAL" clId="{9821C278-CA29-40D4-9B57-14965809ADC5}" dt="2024-09-30T15:40:23.017" v="33" actId="255"/>
          <ac:spMkLst>
            <pc:docMk/>
            <pc:sldMk cId="0" sldId="260"/>
            <ac:spMk id="14338" creationId="{00000000-0000-0000-0000-000000000000}"/>
          </ac:spMkLst>
        </pc:spChg>
      </pc:sldChg>
      <pc:sldChg chg="modNotes">
        <pc:chgData name="Jennifer Dye" userId="b6d2a398-55ff-47de-a88a-7dd8371d7f2f" providerId="ADAL" clId="{9821C278-CA29-40D4-9B57-14965809ADC5}" dt="2024-09-27T08:49:19.637" v="5" actId="368"/>
        <pc:sldMkLst>
          <pc:docMk/>
          <pc:sldMk cId="0" sldId="267"/>
        </pc:sldMkLst>
      </pc:sldChg>
      <pc:sldChg chg="modNotes">
        <pc:chgData name="Jennifer Dye" userId="b6d2a398-55ff-47de-a88a-7dd8371d7f2f" providerId="ADAL" clId="{9821C278-CA29-40D4-9B57-14965809ADC5}" dt="2024-09-27T08:49:19.645" v="7" actId="368"/>
        <pc:sldMkLst>
          <pc:docMk/>
          <pc:sldMk cId="1289905295" sldId="275"/>
        </pc:sldMkLst>
      </pc:sldChg>
      <pc:sldChg chg="modNotes">
        <pc:chgData name="Jennifer Dye" userId="b6d2a398-55ff-47de-a88a-7dd8371d7f2f" providerId="ADAL" clId="{9821C278-CA29-40D4-9B57-14965809ADC5}" dt="2024-09-27T08:49:19.660" v="11" actId="368"/>
        <pc:sldMkLst>
          <pc:docMk/>
          <pc:sldMk cId="1828104765" sldId="276"/>
        </pc:sldMkLst>
      </pc:sldChg>
      <pc:sldChg chg="modNotes">
        <pc:chgData name="Jennifer Dye" userId="b6d2a398-55ff-47de-a88a-7dd8371d7f2f" providerId="ADAL" clId="{9821C278-CA29-40D4-9B57-14965809ADC5}" dt="2024-09-27T08:49:19.709" v="25" actId="368"/>
        <pc:sldMkLst>
          <pc:docMk/>
          <pc:sldMk cId="357030384" sldId="277"/>
        </pc:sldMkLst>
      </pc:sldChg>
      <pc:sldChg chg="modNotes">
        <pc:chgData name="Jennifer Dye" userId="b6d2a398-55ff-47de-a88a-7dd8371d7f2f" providerId="ADAL" clId="{9821C278-CA29-40D4-9B57-14965809ADC5}" dt="2024-09-27T08:49:19.718" v="27" actId="368"/>
        <pc:sldMkLst>
          <pc:docMk/>
          <pc:sldMk cId="3579866798" sldId="278"/>
        </pc:sldMkLst>
      </pc:sldChg>
      <pc:sldChg chg="modNotes">
        <pc:chgData name="Jennifer Dye" userId="b6d2a398-55ff-47de-a88a-7dd8371d7f2f" providerId="ADAL" clId="{9821C278-CA29-40D4-9B57-14965809ADC5}" dt="2024-09-27T08:49:19.653" v="9" actId="368"/>
        <pc:sldMkLst>
          <pc:docMk/>
          <pc:sldMk cId="275260466" sldId="279"/>
        </pc:sldMkLst>
      </pc:sldChg>
      <pc:sldChg chg="modNotes">
        <pc:chgData name="Jennifer Dye" userId="b6d2a398-55ff-47de-a88a-7dd8371d7f2f" providerId="ADAL" clId="{9821C278-CA29-40D4-9B57-14965809ADC5}" dt="2024-09-27T08:49:19.674" v="15" actId="368"/>
        <pc:sldMkLst>
          <pc:docMk/>
          <pc:sldMk cId="364247069" sldId="280"/>
        </pc:sldMkLst>
      </pc:sldChg>
      <pc:sldChg chg="modNotes">
        <pc:chgData name="Jennifer Dye" userId="b6d2a398-55ff-47de-a88a-7dd8371d7f2f" providerId="ADAL" clId="{9821C278-CA29-40D4-9B57-14965809ADC5}" dt="2024-09-27T08:49:19.681" v="17" actId="368"/>
        <pc:sldMkLst>
          <pc:docMk/>
          <pc:sldMk cId="959218873" sldId="284"/>
        </pc:sldMkLst>
      </pc:sldChg>
      <pc:sldChg chg="modNotes">
        <pc:chgData name="Jennifer Dye" userId="b6d2a398-55ff-47de-a88a-7dd8371d7f2f" providerId="ADAL" clId="{9821C278-CA29-40D4-9B57-14965809ADC5}" dt="2024-09-27T08:49:19.701" v="23" actId="368"/>
        <pc:sldMkLst>
          <pc:docMk/>
          <pc:sldMk cId="3420933490" sldId="288"/>
        </pc:sldMkLst>
      </pc:sldChg>
      <pc:sldChg chg="modNotes">
        <pc:chgData name="Jennifer Dye" userId="b6d2a398-55ff-47de-a88a-7dd8371d7f2f" providerId="ADAL" clId="{9821C278-CA29-40D4-9B57-14965809ADC5}" dt="2024-09-27T08:49:19.695" v="21" actId="368"/>
        <pc:sldMkLst>
          <pc:docMk/>
          <pc:sldMk cId="4277664660" sldId="289"/>
        </pc:sldMkLst>
      </pc:sldChg>
      <pc:sldChg chg="modNotes">
        <pc:chgData name="Jennifer Dye" userId="b6d2a398-55ff-47de-a88a-7dd8371d7f2f" providerId="ADAL" clId="{9821C278-CA29-40D4-9B57-14965809ADC5}" dt="2024-09-27T08:49:19.689" v="19" actId="368"/>
        <pc:sldMkLst>
          <pc:docMk/>
          <pc:sldMk cId="962373342" sldId="290"/>
        </pc:sldMkLst>
      </pc:sldChg>
      <pc:sldChg chg="modNotes">
        <pc:chgData name="Jennifer Dye" userId="b6d2a398-55ff-47de-a88a-7dd8371d7f2f" providerId="ADAL" clId="{9821C278-CA29-40D4-9B57-14965809ADC5}" dt="2024-09-27T08:49:19.666" v="13" actId="368"/>
        <pc:sldMkLst>
          <pc:docMk/>
          <pc:sldMk cId="3846340095" sldId="29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796" y="0"/>
            <a:ext cx="4278154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FC91EF-68B9-451E-B3CA-DFF316D319A4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219"/>
            <a:ext cx="4278154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796" y="6456219"/>
            <a:ext cx="4278154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9433D-7642-4B29-B2FC-1476C75EF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624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154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96" y="0"/>
            <a:ext cx="4278154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11175"/>
            <a:ext cx="3395663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267" y="3228896"/>
            <a:ext cx="789813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278154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96" y="6456218"/>
            <a:ext cx="4278154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F8A6BB3-15F9-4141-AB05-7BFCB398C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7366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8A6BB3-15F9-4141-AB05-7BFCB398C0ED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5283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8A6BB3-15F9-4141-AB05-7BFCB398C0E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6954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8A6BB3-15F9-4141-AB05-7BFCB398C0E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8089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8A6BB3-15F9-4141-AB05-7BFCB398C0E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37290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8A6BB3-15F9-4141-AB05-7BFCB398C0E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98505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8A6BB3-15F9-4141-AB05-7BFCB398C0E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4875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8A6BB3-15F9-4141-AB05-7BFCB398C0E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9079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8A6BB3-15F9-4141-AB05-7BFCB398C0E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9651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8A6BB3-15F9-4141-AB05-7BFCB398C0E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5460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8A6BB3-15F9-4141-AB05-7BFCB398C0E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7832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8A6BB3-15F9-4141-AB05-7BFCB398C0E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56872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8A6BB3-15F9-4141-AB05-7BFCB398C0E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3632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8A6BB3-15F9-4141-AB05-7BFCB398C0E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303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8A6BB3-15F9-4141-AB05-7BFCB398C0E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522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presentation title slide">
    <p:bg>
      <p:bgPr>
        <a:solidFill>
          <a:srgbClr val="6DA4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919288" y="1443038"/>
            <a:ext cx="0" cy="36576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Picture 11" descr="UWE-Logo-Bottom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5783263"/>
            <a:ext cx="2182812" cy="107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2325600" y="1340768"/>
            <a:ext cx="6062750" cy="377484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800"/>
              </a:lnSpc>
              <a:spcBef>
                <a:spcPts val="0"/>
              </a:spcBef>
              <a:buFontTx/>
              <a:buNone/>
              <a:defRPr sz="4400" b="0" i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640800" y="1427168"/>
            <a:ext cx="1219139" cy="3587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0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640800" y="1787168"/>
            <a:ext cx="1219139" cy="5364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1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17"/>
          </p:nvPr>
        </p:nvSpPr>
        <p:spPr>
          <a:xfrm>
            <a:off x="640800" y="2330768"/>
            <a:ext cx="1219139" cy="69532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1" i="0">
                <a:solidFill>
                  <a:schemeClr val="bg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8"/>
          </p:nvPr>
        </p:nvSpPr>
        <p:spPr>
          <a:xfrm>
            <a:off x="645062" y="4960139"/>
            <a:ext cx="1219139" cy="2297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0" i="0"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0498249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02128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04744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118225" y="1268760"/>
            <a:ext cx="3025775" cy="475252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0" y="1268760"/>
            <a:ext cx="3024188" cy="475252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059113" y="1268760"/>
            <a:ext cx="3020316" cy="233708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3059113" y="3642359"/>
            <a:ext cx="3020316" cy="237892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7" name="Picture 6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67545" y="444420"/>
            <a:ext cx="8136903" cy="6083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3200" b="0" i="0" baseline="0">
                <a:solidFill>
                  <a:srgbClr val="598752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4486670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67545" y="444420"/>
            <a:ext cx="8136903" cy="6083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3200" b="0" i="0" baseline="0">
                <a:solidFill>
                  <a:srgbClr val="598752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118225" y="1268760"/>
            <a:ext cx="3025775" cy="475252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059113" y="1268760"/>
            <a:ext cx="3020316" cy="233708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3059113" y="3642359"/>
            <a:ext cx="3020316" cy="237892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7" name="Picture 6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58065" y="1268760"/>
            <a:ext cx="2385743" cy="4728796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598752"/>
              </a:buClr>
              <a:buSzTx/>
              <a:buFont typeface="Arial" panose="020B0604020202020204" pitchFamily="34" charset="0"/>
              <a:buChar char="•"/>
              <a:tabLst/>
              <a:defRPr sz="1400" b="0" i="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598752"/>
              </a:buClr>
              <a:buFont typeface="Courier New" panose="02070309020205020404" pitchFamily="49" charset="0"/>
              <a:buChar char="o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598752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/>
              <a:t>Click to add text</a:t>
            </a:r>
          </a:p>
          <a:p>
            <a:pPr lvl="1"/>
            <a:r>
              <a:rPr lang="en-GB"/>
              <a:t>Second Bullet Point</a:t>
            </a:r>
          </a:p>
          <a:p>
            <a:pPr lvl="2"/>
            <a:r>
              <a:rPr lang="en-GB"/>
              <a:t>Third Bullet Point</a:t>
            </a:r>
          </a:p>
          <a:p>
            <a:pPr lvl="3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92313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042988" y="1440160"/>
            <a:ext cx="7058025" cy="352839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600"/>
              </a:lnSpc>
              <a:buNone/>
              <a:defRPr sz="2800" b="0" i="1" baseline="0">
                <a:solidFill>
                  <a:srgbClr val="598752"/>
                </a:solidFill>
                <a:latin typeface="Tahoma" charset="0"/>
              </a:defRPr>
            </a:lvl1pPr>
            <a:lvl2pPr marL="609600" indent="0">
              <a:lnSpc>
                <a:spcPts val="3600"/>
              </a:lnSpc>
              <a:buNone/>
              <a:defRPr sz="2800" b="0" i="1" baseline="0">
                <a:solidFill>
                  <a:srgbClr val="598752"/>
                </a:solidFill>
                <a:latin typeface="Tahoma" charset="0"/>
              </a:defRPr>
            </a:lvl2pPr>
            <a:lvl3pPr marL="1219200" indent="0">
              <a:lnSpc>
                <a:spcPts val="3600"/>
              </a:lnSpc>
              <a:buNone/>
              <a:defRPr sz="2800" b="0" i="1" baseline="0">
                <a:solidFill>
                  <a:srgbClr val="598752"/>
                </a:solidFill>
                <a:latin typeface="Tahoma" charset="0"/>
              </a:defRPr>
            </a:lvl3pPr>
            <a:lvl4pPr marL="1828800" indent="0">
              <a:lnSpc>
                <a:spcPts val="3600"/>
              </a:lnSpc>
              <a:buNone/>
              <a:defRPr sz="2800" b="0" i="1" baseline="0">
                <a:solidFill>
                  <a:srgbClr val="598752"/>
                </a:solidFill>
                <a:latin typeface="Tahoma" charset="0"/>
              </a:defRPr>
            </a:lvl4pPr>
            <a:lvl5pPr marL="2438400" indent="0">
              <a:lnSpc>
                <a:spcPts val="3600"/>
              </a:lnSpc>
              <a:buNone/>
              <a:defRPr sz="2800" b="0" i="1" baseline="0">
                <a:solidFill>
                  <a:srgbClr val="598752"/>
                </a:solidFill>
                <a:latin typeface="Tahoma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042988" y="5184353"/>
            <a:ext cx="7058025" cy="692919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1800"/>
              </a:lnSpc>
              <a:buNone/>
              <a:defRPr sz="1200" baseline="0">
                <a:solidFill>
                  <a:schemeClr val="tx1"/>
                </a:solidFill>
                <a:latin typeface="Tahoma" charset="0"/>
              </a:defRPr>
            </a:lvl1pPr>
            <a:lvl2pPr marL="609600" indent="0" algn="r">
              <a:lnSpc>
                <a:spcPts val="1800"/>
              </a:lnSpc>
              <a:buNone/>
              <a:defRPr sz="1200" baseline="0">
                <a:solidFill>
                  <a:schemeClr val="tx1"/>
                </a:solidFill>
                <a:latin typeface="Tahoma" charset="0"/>
              </a:defRPr>
            </a:lvl2pPr>
            <a:lvl3pPr marL="1219200" indent="0" algn="r">
              <a:lnSpc>
                <a:spcPts val="1800"/>
              </a:lnSpc>
              <a:buNone/>
              <a:defRPr sz="1200" baseline="0">
                <a:solidFill>
                  <a:schemeClr val="tx1"/>
                </a:solidFill>
                <a:latin typeface="Tahoma" charset="0"/>
              </a:defRPr>
            </a:lvl3pPr>
            <a:lvl4pPr marL="1828800" indent="0" algn="r">
              <a:lnSpc>
                <a:spcPts val="1800"/>
              </a:lnSpc>
              <a:buNone/>
              <a:defRPr sz="1200" baseline="0">
                <a:solidFill>
                  <a:schemeClr val="tx1"/>
                </a:solidFill>
                <a:latin typeface="Tahoma" charset="0"/>
              </a:defRPr>
            </a:lvl4pPr>
            <a:lvl5pPr marL="2438400" indent="0" algn="r">
              <a:lnSpc>
                <a:spcPts val="1800"/>
              </a:lnSpc>
              <a:buNone/>
              <a:defRPr sz="1200" baseline="0">
                <a:solidFill>
                  <a:schemeClr val="tx1"/>
                </a:solidFill>
                <a:latin typeface="Tahoma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5" name="Picture 4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3011418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215403" y="2547440"/>
            <a:ext cx="4283969" cy="2204864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9600"/>
              </a:lnSpc>
              <a:buNone/>
              <a:defRPr sz="13000" b="0" i="0" baseline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609600" indent="0" algn="r">
              <a:lnSpc>
                <a:spcPts val="3600"/>
              </a:lnSpc>
              <a:buNone/>
              <a:defRPr sz="96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2pPr>
            <a:lvl3pPr marL="1219200" indent="0" algn="r">
              <a:lnSpc>
                <a:spcPts val="3600"/>
              </a:lnSpc>
              <a:buNone/>
              <a:defRPr sz="96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3pPr>
            <a:lvl4pPr marL="1828800" indent="0" algn="r">
              <a:lnSpc>
                <a:spcPts val="3600"/>
              </a:lnSpc>
              <a:buNone/>
              <a:defRPr sz="96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4pPr>
            <a:lvl5pPr marL="2438400" indent="0" algn="r">
              <a:lnSpc>
                <a:spcPts val="3600"/>
              </a:lnSpc>
              <a:buNone/>
              <a:defRPr sz="96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en-GB"/>
              <a:t>100%</a:t>
            </a:r>
          </a:p>
        </p:txBody>
      </p:sp>
      <p:sp>
        <p:nvSpPr>
          <p:cNvPr id="4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4715395" y="2564519"/>
            <a:ext cx="3601021" cy="2187786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200"/>
              </a:lnSpc>
              <a:buNone/>
              <a:defRPr sz="1800" baseline="0">
                <a:solidFill>
                  <a:srgbClr val="598752"/>
                </a:solidFill>
                <a:latin typeface="Georgia" charset="0"/>
              </a:defRPr>
            </a:lvl1pPr>
            <a:lvl2pPr marL="609600" indent="0" algn="l">
              <a:lnSpc>
                <a:spcPts val="2200"/>
              </a:lnSpc>
              <a:buNone/>
              <a:defRPr sz="1800" baseline="0">
                <a:solidFill>
                  <a:srgbClr val="598752"/>
                </a:solidFill>
                <a:latin typeface="Georgia" charset="0"/>
              </a:defRPr>
            </a:lvl2pPr>
            <a:lvl3pPr marL="1219200" indent="0" algn="l">
              <a:lnSpc>
                <a:spcPts val="2200"/>
              </a:lnSpc>
              <a:buNone/>
              <a:defRPr sz="1800" baseline="0">
                <a:solidFill>
                  <a:srgbClr val="598752"/>
                </a:solidFill>
                <a:latin typeface="Georgia" charset="0"/>
              </a:defRPr>
            </a:lvl3pPr>
            <a:lvl4pPr marL="1828800" indent="0" algn="l">
              <a:lnSpc>
                <a:spcPts val="2200"/>
              </a:lnSpc>
              <a:buNone/>
              <a:defRPr sz="1800" baseline="0">
                <a:solidFill>
                  <a:srgbClr val="598752"/>
                </a:solidFill>
                <a:latin typeface="Georgia" charset="0"/>
              </a:defRPr>
            </a:lvl4pPr>
            <a:lvl5pPr marL="2438400" indent="0" algn="l">
              <a:lnSpc>
                <a:spcPts val="2200"/>
              </a:lnSpc>
              <a:buNone/>
              <a:defRPr sz="1800" baseline="0">
                <a:solidFill>
                  <a:srgbClr val="598752"/>
                </a:solidFill>
                <a:latin typeface="Georgia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970980" y="4896321"/>
            <a:ext cx="7129412" cy="620911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1400"/>
              </a:lnSpc>
              <a:buNone/>
              <a:defRPr sz="1000" baseline="0">
                <a:solidFill>
                  <a:schemeClr val="tx1"/>
                </a:solidFill>
                <a:latin typeface="Tahoma" charset="0"/>
              </a:defRPr>
            </a:lvl1pPr>
            <a:lvl2pPr marL="609600" indent="0" algn="r">
              <a:lnSpc>
                <a:spcPts val="1400"/>
              </a:lnSpc>
              <a:buNone/>
              <a:defRPr sz="1000" baseline="0">
                <a:solidFill>
                  <a:schemeClr val="tx1"/>
                </a:solidFill>
                <a:latin typeface="Tahoma" charset="0"/>
              </a:defRPr>
            </a:lvl2pPr>
            <a:lvl3pPr marL="1219200" indent="0" algn="r">
              <a:lnSpc>
                <a:spcPts val="1400"/>
              </a:lnSpc>
              <a:buNone/>
              <a:defRPr sz="1000" baseline="0">
                <a:solidFill>
                  <a:schemeClr val="tx1"/>
                </a:solidFill>
                <a:latin typeface="Tahoma" charset="0"/>
              </a:defRPr>
            </a:lvl3pPr>
            <a:lvl4pPr marL="1828800" indent="0" algn="r">
              <a:lnSpc>
                <a:spcPts val="1400"/>
              </a:lnSpc>
              <a:buNone/>
              <a:defRPr sz="1000" baseline="0">
                <a:solidFill>
                  <a:schemeClr val="tx1"/>
                </a:solidFill>
                <a:latin typeface="Tahoma" charset="0"/>
              </a:defRPr>
            </a:lvl4pPr>
            <a:lvl5pPr marL="2438400" indent="0" algn="r">
              <a:lnSpc>
                <a:spcPts val="1400"/>
              </a:lnSpc>
              <a:buNone/>
              <a:defRPr sz="1000" baseline="0">
                <a:solidFill>
                  <a:schemeClr val="tx1"/>
                </a:solidFill>
                <a:latin typeface="Tahoma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6" name="Picture 5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0992200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nd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1890713"/>
            <a:ext cx="6515621" cy="13661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800"/>
              </a:lnSpc>
              <a:spcBef>
                <a:spcPts val="0"/>
              </a:spcBef>
              <a:buFontTx/>
              <a:buNone/>
              <a:defRPr sz="4400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592" y="4221163"/>
            <a:ext cx="6515620" cy="6031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FontTx/>
              <a:buNone/>
              <a:defRPr sz="1600" b="0" i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3176712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89700"/>
            <a:ext cx="6515621" cy="65106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7584" y="1557214"/>
            <a:ext cx="6587628" cy="4464074"/>
          </a:xfrm>
          <a:prstGeom prst="rect">
            <a:avLst/>
          </a:prstGeom>
        </p:spPr>
        <p:txBody>
          <a:bodyPr/>
          <a:lstStyle>
            <a:lvl1pPr marL="266700" indent="-266700">
              <a:buClr>
                <a:srgbClr val="598752"/>
              </a:buCl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598752"/>
              </a:buClr>
              <a:buFont typeface="Courier New" panose="02070309020205020404" pitchFamily="49" charset="0"/>
              <a:buChar char="o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266700">
              <a:buClr>
                <a:srgbClr val="598752"/>
              </a:buClr>
              <a:buFont typeface="Arial" panose="020B0604020202020204" pitchFamily="34" charset="0"/>
              <a:buChar char="̶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7155836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3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27584" y="1557214"/>
            <a:ext cx="6587628" cy="4465637"/>
          </a:xfrm>
          <a:prstGeom prst="rect">
            <a:avLst/>
          </a:prstGeom>
        </p:spPr>
        <p:txBody>
          <a:bodyPr/>
          <a:lstStyle>
            <a:lvl1pPr marL="266700" indent="-266700">
              <a:buClr>
                <a:srgbClr val="598752"/>
              </a:buClr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598752"/>
              </a:buClr>
              <a:buFont typeface="+mj-lt"/>
              <a:buAutoNum type="romanL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598752"/>
              </a:buClr>
              <a:buFont typeface="Arial" panose="020B0604020202020204" pitchFamily="34" charset="0"/>
              <a:buChar char="̶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2343150" indent="-514350"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952750" indent="-514350"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548436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592" y="1628800"/>
            <a:ext cx="3167583" cy="4464025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 baseline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284663" y="1628800"/>
            <a:ext cx="3167583" cy="4464025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 baseline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3581112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 with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99666" y="1584000"/>
            <a:ext cx="3167583" cy="4437288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598752"/>
              </a:buClr>
              <a:buSzTx/>
              <a:buFont typeface="Arial" panose="020B0604020202020204" pitchFamily="34" charset="0"/>
              <a:buChar char="•"/>
              <a:tabLst/>
              <a:defRPr sz="1400" b="0" i="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598752"/>
              </a:buClr>
              <a:buFont typeface="Courier New" panose="02070309020205020404" pitchFamily="49" charset="0"/>
              <a:buChar char="o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598752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/>
              <a:t>Click to add text</a:t>
            </a:r>
          </a:p>
          <a:p>
            <a:pPr lvl="1"/>
            <a:r>
              <a:rPr lang="en-GB"/>
              <a:t>Second Bullet Point</a:t>
            </a:r>
          </a:p>
          <a:p>
            <a:pPr lvl="2"/>
            <a:r>
              <a:rPr lang="en-GB"/>
              <a:t>Third Bullet Point</a:t>
            </a:r>
          </a:p>
          <a:p>
            <a:pPr lvl="3"/>
            <a:endParaRPr lang="en-GB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284737" y="1584000"/>
            <a:ext cx="3167583" cy="4437288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598752"/>
              </a:buClr>
              <a:buSzTx/>
              <a:buFont typeface="Arial" panose="020B0604020202020204" pitchFamily="34" charset="0"/>
              <a:buChar char="•"/>
              <a:tabLst/>
              <a:defRPr sz="1400" b="0" i="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598752"/>
              </a:buClr>
              <a:buFont typeface="Courier New" panose="02070309020205020404" pitchFamily="49" charset="0"/>
              <a:buChar char="o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598752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Bullet Point</a:t>
            </a:r>
          </a:p>
          <a:p>
            <a:pPr lvl="2"/>
            <a:r>
              <a:rPr lang="en-US"/>
              <a:t>Third Bullet Point</a:t>
            </a:r>
          </a:p>
          <a:p>
            <a:pPr lvl="3"/>
            <a:endParaRPr lang="en-US"/>
          </a:p>
          <a:p>
            <a:pPr lvl="0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45712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 with 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2" y="692696"/>
            <a:ext cx="6481464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94944" y="1584148"/>
            <a:ext cx="3167583" cy="4437140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66700" marR="0" indent="-26670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598752"/>
              </a:buClr>
              <a:buSzTx/>
              <a:buFont typeface="+mj-lt"/>
              <a:buAutoNum type="arabicPeriod"/>
              <a:tabLst/>
              <a:defRPr sz="1400" b="0" i="0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lvl1pPr>
            <a:lvl2pPr marL="541338" indent="-274638">
              <a:buClr>
                <a:srgbClr val="598752"/>
              </a:buClr>
              <a:buFont typeface="+mj-lt"/>
              <a:buAutoNum type="romanLcPeriod"/>
              <a:defRPr sz="1400" baseline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598752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52538" indent="-285750"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/>
              <a:t>Click to add text</a:t>
            </a:r>
          </a:p>
          <a:p>
            <a:pPr lvl="1"/>
            <a:r>
              <a:rPr lang="en-GB"/>
              <a:t>Number Position Number 2</a:t>
            </a:r>
          </a:p>
          <a:p>
            <a:pPr lvl="2"/>
            <a:r>
              <a:rPr lang="en-GB"/>
              <a:t>Number Position Number 3</a:t>
            </a:r>
          </a:p>
          <a:p>
            <a:pPr lvl="3"/>
            <a:endParaRPr lang="en-GB"/>
          </a:p>
          <a:p>
            <a:pPr lvl="3"/>
            <a:endParaRPr lang="en-GB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280015" y="1584148"/>
            <a:ext cx="3167583" cy="4437140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66700" marR="0" indent="-26670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598752"/>
              </a:buClr>
              <a:buSzTx/>
              <a:buFont typeface="+mj-lt"/>
              <a:buAutoNum type="arabicPeriod"/>
              <a:tabLst/>
              <a:defRPr sz="1400" b="0" i="0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lvl1pPr>
            <a:lvl2pPr marL="541338" indent="-274638">
              <a:buClr>
                <a:srgbClr val="598752"/>
              </a:buClr>
              <a:buFont typeface="+mj-lt"/>
              <a:buAutoNum type="romanLcPeriod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598752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52538" indent="-285750"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/>
              <a:t>Click to add text</a:t>
            </a:r>
          </a:p>
          <a:p>
            <a:pPr lvl="1"/>
            <a:r>
              <a:rPr lang="en-GB"/>
              <a:t>Number Position Number 2</a:t>
            </a:r>
          </a:p>
          <a:p>
            <a:pPr lvl="2"/>
            <a:r>
              <a:rPr lang="en-GB"/>
              <a:t>Number Position Number 3</a:t>
            </a:r>
          </a:p>
          <a:p>
            <a:pPr lvl="3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89897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and graph 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1"/>
          </p:nvPr>
        </p:nvSpPr>
        <p:spPr>
          <a:xfrm>
            <a:off x="899592" y="1554760"/>
            <a:ext cx="6515620" cy="4538065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8279437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column text style with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UWE-Logo-Bottom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326188"/>
            <a:ext cx="1081087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592" y="1628800"/>
            <a:ext cx="3167583" cy="446402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 baseline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59875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2"/>
          </p:nvPr>
        </p:nvSpPr>
        <p:spPr>
          <a:xfrm>
            <a:off x="4284663" y="1628799"/>
            <a:ext cx="3816350" cy="4464025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40255910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  <p:sldLayoutId id="2147483953" r:id="rId12"/>
    <p:sldLayoutId id="2147483954" r:id="rId13"/>
    <p:sldLayoutId id="2147483955" r:id="rId14"/>
  </p:sldLayoutIdLst>
  <p:transition spd="slow">
    <p:fade/>
  </p:transition>
  <p:txStyles>
    <p:titleStyle>
      <a:lvl1pPr algn="ctr" defTabSz="606425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6064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6064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6064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6064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609555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219110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828664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2438218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454025" indent="-4540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87425" indent="-3778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7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520825" indent="-3016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2130425" indent="-3016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740025" indent="-3016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1.uwe.ac.uk/aboutus/policies/assessmentcycle.asp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1.uwe.ac.uk/aboutus/policies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Placeholder 1"/>
          <p:cNvSpPr>
            <a:spLocks noGrp="1"/>
          </p:cNvSpPr>
          <p:nvPr>
            <p:ph type="body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>
                <a:solidFill>
                  <a:srgbClr val="000000"/>
                </a:solidFill>
                <a:ea typeface="ＭＳ Ｐゴシック" pitchFamily="34" charset="-128"/>
              </a:rPr>
              <a:t>UWE Bristol</a:t>
            </a:r>
            <a:br>
              <a:rPr lang="en-GB" altLang="en-US" dirty="0">
                <a:solidFill>
                  <a:srgbClr val="000000"/>
                </a:solidFill>
                <a:ea typeface="ＭＳ Ｐゴシック" pitchFamily="34" charset="-128"/>
              </a:rPr>
            </a:br>
            <a:endParaRPr lang="en-GB" altLang="en-US" dirty="0">
              <a:solidFill>
                <a:srgbClr val="000000"/>
              </a:solidFill>
              <a:ea typeface="ＭＳ Ｐゴシック" pitchFamily="34" charset="-128"/>
            </a:endParaRPr>
          </a:p>
          <a:p>
            <a:pPr algn="ctr" eaLnBrk="1" hangingPunct="1">
              <a:spcBef>
                <a:spcPct val="0"/>
              </a:spcBef>
            </a:pPr>
            <a:r>
              <a:rPr lang="en-GB" altLang="en-US" dirty="0">
                <a:latin typeface="Georgia"/>
                <a:ea typeface="ＭＳ Ｐゴシック"/>
              </a:rPr>
              <a:t>External Examiner Conference</a:t>
            </a:r>
          </a:p>
          <a:p>
            <a:pPr eaLnBrk="1" hangingPunct="1">
              <a:spcBef>
                <a:spcPct val="0"/>
              </a:spcBef>
            </a:pPr>
            <a:endParaRPr lang="en-GB" altLang="en-US" dirty="0">
              <a:ea typeface="ＭＳ Ｐゴシック" charset="-128"/>
            </a:endParaRPr>
          </a:p>
        </p:txBody>
      </p:sp>
      <p:sp>
        <p:nvSpPr>
          <p:cNvPr id="13314" name="Text Placeholder 2"/>
          <p:cNvSpPr>
            <a:spLocks noGrp="1"/>
          </p:cNvSpPr>
          <p:nvPr>
            <p:ph type="body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>
                <a:ea typeface="ＭＳ Ｐゴシック" charset="-128"/>
              </a:rPr>
              <a:t>Presentation by</a:t>
            </a:r>
          </a:p>
          <a:p>
            <a:pPr>
              <a:spcBef>
                <a:spcPct val="0"/>
              </a:spcBef>
            </a:pPr>
            <a:endParaRPr lang="en-US" altLang="en-US">
              <a:ea typeface="ＭＳ Ｐゴシック" charset="-128"/>
            </a:endParaRPr>
          </a:p>
        </p:txBody>
      </p:sp>
      <p:sp>
        <p:nvSpPr>
          <p:cNvPr id="13315" name="Text Placeholder 3"/>
          <p:cNvSpPr>
            <a:spLocks noGrp="1"/>
          </p:cNvSpPr>
          <p:nvPr>
            <p:ph type="body" sz="quarter" idx="16"/>
          </p:nvPr>
        </p:nvSpPr>
        <p:spPr bwMode="auto">
          <a:xfrm>
            <a:off x="640800" y="1787168"/>
            <a:ext cx="1219139" cy="24339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>
                <a:solidFill>
                  <a:srgbClr val="000000"/>
                </a:solidFill>
                <a:ea typeface="ＭＳ Ｐゴシック" pitchFamily="34" charset="-128"/>
              </a:rPr>
              <a:t>Jenny Dye, Director of Academic Standards &amp; Regulation, School of Health &amp; Social Wellbeing</a:t>
            </a:r>
          </a:p>
          <a:p>
            <a:pPr eaLnBrk="1" hangingPunct="1">
              <a:spcBef>
                <a:spcPct val="0"/>
              </a:spcBef>
            </a:pPr>
            <a:endParaRPr lang="en-GB" altLang="en-US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13</a:t>
            </a:r>
            <a:r>
              <a:rPr lang="en-US" baseline="30000" dirty="0"/>
              <a:t>th</a:t>
            </a:r>
            <a:r>
              <a:rPr lang="en-US" dirty="0"/>
              <a:t> November 2024</a:t>
            </a: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266ACAF-4FD6-4128-BB16-AAD5A96BD1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Options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62DB8-DCCD-4046-8596-2BA2D2A14C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GB" sz="1800" dirty="0"/>
              <a:t>No action required – mark as normal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dirty="0"/>
              <a:t>Null and void – students redo new exam paper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dirty="0"/>
              <a:t>Exclude marks for identified questions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dirty="0"/>
              <a:t>Award all students all/part marks for identified questions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800" dirty="0"/>
              <a:t>Apply uplift to all students - %age of mark achieved or set number of marks </a:t>
            </a:r>
          </a:p>
          <a:p>
            <a:pPr marL="342900" indent="-342900">
              <a:buFont typeface="+mj-lt"/>
              <a:buAutoNum type="arabicPeriod"/>
            </a:pPr>
            <a:endParaRPr lang="en-GB" sz="1800" dirty="0"/>
          </a:p>
          <a:p>
            <a:pPr marL="342900" indent="-342900">
              <a:buFont typeface="+mj-lt"/>
              <a:buAutoNum type="arabicPeriod"/>
            </a:pPr>
            <a:r>
              <a:rPr lang="en-GB" sz="1800" dirty="0"/>
              <a:t>Something else………………..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373342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Analysis; process and action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400"/>
              <a:t>What is the evidence?</a:t>
            </a:r>
          </a:p>
          <a:p>
            <a:r>
              <a:rPr lang="en-GB" sz="2400"/>
              <a:t>Does the evidence support the concern?</a:t>
            </a:r>
          </a:p>
          <a:p>
            <a:pPr lvl="1"/>
            <a:r>
              <a:rPr lang="en-GB"/>
              <a:t>E.g. Analysis of student performance – current and comparable cohorts</a:t>
            </a:r>
          </a:p>
          <a:p>
            <a:r>
              <a:rPr lang="en-GB" sz="2400"/>
              <a:t>What is the impact?</a:t>
            </a:r>
          </a:p>
          <a:p>
            <a:r>
              <a:rPr lang="en-GB" sz="2400"/>
              <a:t>If a potential impact is agreed – should any action be taken?</a:t>
            </a:r>
          </a:p>
          <a:p>
            <a:r>
              <a:rPr lang="en-GB" sz="2400"/>
              <a:t>If yes, what actions are available?</a:t>
            </a:r>
          </a:p>
          <a:p>
            <a:pPr lvl="1"/>
            <a:endParaRPr lang="en-GB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664660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2800" dirty="0"/>
              <a:t>Possible actions (needs EE discussion and School Executive oversight)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27584" y="2080590"/>
            <a:ext cx="6587628" cy="3940697"/>
          </a:xfrm>
        </p:spPr>
        <p:txBody>
          <a:bodyPr/>
          <a:lstStyle/>
          <a:p>
            <a:r>
              <a:rPr lang="en-GB" altLang="en-US" sz="2400" dirty="0">
                <a:ea typeface="ＭＳ Ｐゴシック" pitchFamily="34" charset="-128"/>
              </a:rPr>
              <a:t>Examples of actions available;</a:t>
            </a:r>
          </a:p>
          <a:p>
            <a:pPr lvl="1"/>
            <a:r>
              <a:rPr lang="en-GB" altLang="en-US" sz="2400" dirty="0">
                <a:ea typeface="ＭＳ Ｐゴシック" pitchFamily="34" charset="-128"/>
              </a:rPr>
              <a:t>mark uplift - %age versus actual</a:t>
            </a:r>
          </a:p>
          <a:p>
            <a:pPr lvl="2"/>
            <a:r>
              <a:rPr lang="en-GB" altLang="en-US" sz="2400" dirty="0">
                <a:ea typeface="ＭＳ Ｐゴシック" pitchFamily="34" charset="-128"/>
              </a:rPr>
              <a:t>Impact of changing marks – fail ↔ pass</a:t>
            </a:r>
          </a:p>
          <a:p>
            <a:pPr lvl="2"/>
            <a:r>
              <a:rPr lang="en-GB" altLang="en-US" sz="2400" dirty="0">
                <a:ea typeface="ＭＳ Ｐゴシック" pitchFamily="34" charset="-128"/>
              </a:rPr>
              <a:t>Rigour; have LO’s, professional standards been met</a:t>
            </a:r>
          </a:p>
          <a:p>
            <a:pPr lvl="2"/>
            <a:r>
              <a:rPr lang="en-GB" altLang="en-US" sz="2400" dirty="0">
                <a:ea typeface="ＭＳ Ｐゴシック" pitchFamily="34" charset="-128"/>
              </a:rPr>
              <a:t>Mark reduction</a:t>
            </a:r>
          </a:p>
          <a:p>
            <a:pPr lvl="2"/>
            <a:r>
              <a:rPr lang="en-GB" altLang="en-US" sz="2400" dirty="0">
                <a:ea typeface="ＭＳ Ｐゴシック" pitchFamily="34" charset="-128"/>
              </a:rPr>
              <a:t>Weighting of tasks</a:t>
            </a:r>
          </a:p>
          <a:p>
            <a:pPr lvl="1"/>
            <a:r>
              <a:rPr lang="en-GB" altLang="en-US" sz="2400" dirty="0">
                <a:ea typeface="ＭＳ Ｐゴシック" pitchFamily="34" charset="-128"/>
              </a:rPr>
              <a:t>No action</a:t>
            </a:r>
          </a:p>
          <a:p>
            <a:pPr lvl="1"/>
            <a:r>
              <a:rPr lang="en-GB" altLang="en-US" sz="2400" dirty="0">
                <a:ea typeface="ＭＳ Ｐゴシック" pitchFamily="34" charset="-128"/>
              </a:rPr>
              <a:t>Null and void (new assessment) </a:t>
            </a:r>
            <a:endParaRPr lang="en-GB" altLang="en-US" sz="3467" dirty="0">
              <a:ea typeface="ＭＳ Ｐゴシック" pitchFamily="34" charset="-128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0933490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altLang="en-US">
                <a:ea typeface="ＭＳ Ｐゴシック" pitchFamily="34" charset="-128"/>
                <a:cs typeface="Arial" charset="0"/>
              </a:rPr>
              <a:t> </a:t>
            </a:r>
            <a:r>
              <a:rPr lang="en-GB" altLang="en-US" sz="3200">
                <a:ea typeface="ＭＳ Ｐゴシック" pitchFamily="34" charset="-128"/>
                <a:cs typeface="Arial" charset="0"/>
              </a:rPr>
              <a:t>Assessment and Feedback Policy</a:t>
            </a:r>
            <a:endParaRPr lang="en-GB" sz="320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GB" altLang="en-US" sz="2400" dirty="0"/>
              <a:t> Quality processes related to assessment setting and marking will be found in  the  ‘</a:t>
            </a:r>
            <a:r>
              <a:rPr lang="en-GB" altLang="en-US" sz="2400" dirty="0">
                <a:hlinkClick r:id="rId3"/>
              </a:rPr>
              <a:t>Assessment and Feedback Policy</a:t>
            </a:r>
            <a:r>
              <a:rPr lang="en-GB" altLang="en-US" sz="2400" dirty="0">
                <a:hlinkClick r:id="rId4"/>
              </a:rPr>
              <a:t>’ </a:t>
            </a:r>
            <a:endParaRPr lang="en-GB" altLang="en-US" sz="2400" dirty="0"/>
          </a:p>
          <a:p>
            <a:pPr>
              <a:defRPr/>
            </a:pPr>
            <a:r>
              <a:rPr lang="en-GB" altLang="en-US" sz="2400" dirty="0"/>
              <a:t>Separate Policy and Guidance Documents</a:t>
            </a:r>
          </a:p>
          <a:p>
            <a:pPr lvl="1">
              <a:defRPr/>
            </a:pPr>
            <a:r>
              <a:rPr lang="en-GB" altLang="en-US" sz="2400" dirty="0"/>
              <a:t>Principles</a:t>
            </a:r>
          </a:p>
          <a:p>
            <a:pPr lvl="1">
              <a:defRPr/>
            </a:pPr>
            <a:r>
              <a:rPr lang="en-GB" altLang="en-US" sz="2400" dirty="0"/>
              <a:t>Internal marking options</a:t>
            </a:r>
          </a:p>
          <a:p>
            <a:pPr lvl="1">
              <a:defRPr/>
            </a:pPr>
            <a:r>
              <a:rPr lang="en-GB" altLang="en-US" sz="2400" dirty="0"/>
              <a:t>Moderation requirements</a:t>
            </a:r>
          </a:p>
          <a:p>
            <a:pPr lvl="2">
              <a:defRPr/>
            </a:pPr>
            <a:r>
              <a:rPr lang="en-GB" altLang="en-US" dirty="0"/>
              <a:t>Guidance on sample selected</a:t>
            </a:r>
          </a:p>
          <a:p>
            <a:pPr lvl="1">
              <a:defRPr/>
            </a:pPr>
            <a:endParaRPr lang="en-GB" altLang="en-US" sz="2400" dirty="0"/>
          </a:p>
          <a:p>
            <a:pPr lvl="1">
              <a:defRPr/>
            </a:pPr>
            <a:r>
              <a:rPr lang="en-GB" altLang="en-US" sz="2400" dirty="0"/>
              <a:t>Links to annual monitoring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30384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altLang="en-US" sz="3200">
                <a:ea typeface="ＭＳ Ｐゴシック" pitchFamily="34" charset="-128"/>
              </a:rPr>
              <a:t>Assessment and Feedback Policy External moderation summary;</a:t>
            </a:r>
            <a:endParaRPr lang="en-GB" sz="320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27584" y="1844824"/>
            <a:ext cx="6587628" cy="4176464"/>
          </a:xfrm>
        </p:spPr>
        <p:txBody>
          <a:bodyPr/>
          <a:lstStyle/>
          <a:p>
            <a:r>
              <a:rPr lang="en-US" altLang="en-US" sz="2000" dirty="0">
                <a:ea typeface="ＭＳ Ｐゴシック" pitchFamily="34" charset="-128"/>
              </a:rPr>
              <a:t>EE sample moderation; 10% of cohort scripts; min 6 max 12. Across a range of markers/boundaries.</a:t>
            </a:r>
          </a:p>
          <a:p>
            <a:endParaRPr lang="en-US" altLang="en-US" sz="2000" dirty="0">
              <a:ea typeface="ＭＳ Ｐゴシック" pitchFamily="34" charset="-128"/>
            </a:endParaRPr>
          </a:p>
          <a:p>
            <a:r>
              <a:rPr lang="en-US" altLang="en-US" sz="2000" dirty="0">
                <a:ea typeface="ＭＳ Ｐゴシック" pitchFamily="34" charset="-128"/>
              </a:rPr>
              <a:t>Where EE has oversight of collaborative provision they should also receive a sample as above, clearly identified as collaborative provision.</a:t>
            </a:r>
          </a:p>
          <a:p>
            <a:endParaRPr lang="en-US" altLang="en-US" sz="2000" dirty="0">
              <a:ea typeface="ＭＳ Ｐゴシック" pitchFamily="34" charset="-128"/>
            </a:endParaRPr>
          </a:p>
          <a:p>
            <a:r>
              <a:rPr lang="en-US" altLang="en-US" sz="2000" dirty="0">
                <a:ea typeface="ＭＳ Ｐゴシック" pitchFamily="34" charset="-128"/>
              </a:rPr>
              <a:t>ML to select sample to meet UWE policy but EE can request to see more</a:t>
            </a:r>
          </a:p>
          <a:p>
            <a:endParaRPr lang="en-US" altLang="en-US" sz="2000" dirty="0">
              <a:ea typeface="ＭＳ Ｐゴシック" pitchFamily="34" charset="-128"/>
            </a:endParaRPr>
          </a:p>
          <a:p>
            <a:r>
              <a:rPr lang="en-GB" altLang="en-US" sz="2000" dirty="0">
                <a:ea typeface="ＭＳ Ｐゴシック" pitchFamily="34" charset="-128"/>
              </a:rPr>
              <a:t>No requirement to review all refers/resits/retakes.</a:t>
            </a:r>
          </a:p>
          <a:p>
            <a:endParaRPr lang="en-US" altLang="en-US" sz="2000" dirty="0">
              <a:ea typeface="ＭＳ Ｐゴシック" pitchFamily="34" charset="-128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9866798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6291F4C-9DF2-4414-8E7A-4B8D040D54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19F9BE6-52D6-4360-B0E4-9B4D06BAAA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3200"/>
          </a:p>
          <a:p>
            <a:pPr marL="0" indent="0" algn="ctr">
              <a:buNone/>
            </a:pPr>
            <a:endParaRPr lang="en-GB" sz="3200"/>
          </a:p>
          <a:p>
            <a:pPr marL="0" indent="0" algn="ctr">
              <a:buNone/>
            </a:pPr>
            <a:r>
              <a:rPr lang="en-GB" sz="320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660918834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683568" y="764704"/>
            <a:ext cx="6515621" cy="1366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>
                <a:ea typeface="ＭＳ Ｐゴシック" charset="-128"/>
              </a:rPr>
              <a:t>External Examiners (EEs)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899592" y="1444979"/>
            <a:ext cx="6515620" cy="464831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2400" dirty="0">
                <a:ea typeface="ＭＳ Ｐゴシック" charset="-128"/>
              </a:rPr>
              <a:t>Chief EE oversees ‘programmes’ </a:t>
            </a:r>
            <a:r>
              <a:rPr lang="en-GB" altLang="en-US" dirty="0">
                <a:ea typeface="ＭＳ Ｐゴシック" charset="-128"/>
              </a:rPr>
              <a:t>– may include programmes delivered at partner institutions in UK or overseas.</a:t>
            </a:r>
            <a:r>
              <a:rPr lang="en-GB" altLang="en-US" sz="2400" dirty="0">
                <a:ea typeface="ＭＳ Ｐゴシック" charset="-128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2400" dirty="0">
                <a:ea typeface="ＭＳ Ｐゴシック" charset="-128"/>
              </a:rPr>
              <a:t>Field EE oversees ‘modules’ </a:t>
            </a:r>
            <a:r>
              <a:rPr lang="en-GB" altLang="en-US" dirty="0">
                <a:ea typeface="ＭＳ Ｐゴシック" charset="-128"/>
              </a:rPr>
              <a:t>– may include modules delivered at partner institutions in UK or overseas.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>
                <a:ea typeface="ＭＳ Ｐゴシック" charset="-128"/>
              </a:rPr>
              <a:t>EEs will have an academic and/or practice background.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>
                <a:ea typeface="ＭＳ Ｐゴシック" charset="-128"/>
              </a:rPr>
              <a:t>All modules at FHEQ 5 and above require external examiner scrutiny.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>
                <a:ea typeface="ＭＳ Ｐゴシック" charset="-128"/>
              </a:rPr>
              <a:t>Below FHEQ 5, </a:t>
            </a:r>
            <a:r>
              <a:rPr lang="en-GB" altLang="en-US" sz="2400" dirty="0">
                <a:ea typeface="ＭＳ Ｐゴシック" charset="-128"/>
              </a:rPr>
              <a:t>only if PSRB/partnership dictates is needed.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>
                <a:ea typeface="ＭＳ Ｐゴシック" charset="-128"/>
              </a:rPr>
              <a:t>Some EEs also have an External Assessor responsibility</a:t>
            </a:r>
            <a:r>
              <a:rPr lang="en-US" altLang="en-US" sz="2000" dirty="0">
                <a:ea typeface="ＭＳ Ｐゴシック" charset="-128"/>
              </a:rPr>
              <a:t>.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Placeholder 3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3600" dirty="0">
                <a:ea typeface="ＭＳ Ｐゴシック" charset="-128"/>
              </a:rPr>
              <a:t>Roles and Responsibilities of the Chief EE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827584" y="1844824"/>
            <a:ext cx="6587628" cy="4176464"/>
          </a:xfrm>
        </p:spPr>
        <p:txBody>
          <a:bodyPr/>
          <a:lstStyle/>
          <a:p>
            <a:pPr>
              <a:defRPr/>
            </a:pPr>
            <a:r>
              <a:rPr lang="en-GB" altLang="en-US" sz="2800" dirty="0">
                <a:ea typeface="ＭＳ Ｐゴシック" panose="020B0600070205080204" pitchFamily="34" charset="-128"/>
                <a:cs typeface="Arial" panose="020B0604020202020204" pitchFamily="34" charset="0"/>
              </a:rPr>
              <a:t>Examining (Award) Board Attendance</a:t>
            </a:r>
          </a:p>
          <a:p>
            <a:pPr lvl="1">
              <a:defRPr/>
            </a:pPr>
            <a:r>
              <a:rPr lang="en-GB" altLang="en-US" sz="2400" dirty="0">
                <a:ea typeface="ＭＳ Ｐゴシック" panose="020B0600070205080204" pitchFamily="34" charset="-128"/>
                <a:cs typeface="Arial" panose="020B0604020202020204" pitchFamily="34" charset="0"/>
              </a:rPr>
              <a:t>Progression and achievement – looking at individual student profiles - ‘business’</a:t>
            </a:r>
          </a:p>
          <a:p>
            <a:pPr lvl="1">
              <a:defRPr/>
            </a:pPr>
            <a:r>
              <a:rPr lang="en-GB" altLang="en-US" sz="2400" dirty="0">
                <a:ea typeface="ＭＳ Ｐゴシック" panose="020B0600070205080204" pitchFamily="34" charset="-128"/>
                <a:cs typeface="Arial" panose="020B0604020202020204" pitchFamily="34" charset="0"/>
              </a:rPr>
              <a:t>Conduct of award board</a:t>
            </a:r>
            <a:r>
              <a:rPr lang="en-GB" sz="2400" dirty="0"/>
              <a:t> </a:t>
            </a:r>
          </a:p>
          <a:p>
            <a:pPr lvl="1">
              <a:defRPr/>
            </a:pPr>
            <a:r>
              <a:rPr lang="en-US" sz="2400" dirty="0"/>
              <a:t>Overall assessment process and  parity of approach to assessment. </a:t>
            </a:r>
          </a:p>
          <a:p>
            <a:pPr>
              <a:defRPr/>
            </a:pPr>
            <a:r>
              <a:rPr lang="en-GB" altLang="en-US" sz="2800" dirty="0">
                <a:ea typeface="ＭＳ Ｐゴシック" panose="020B0600070205080204" pitchFamily="34" charset="-128"/>
                <a:cs typeface="Arial" panose="020B0604020202020204" pitchFamily="34" charset="0"/>
              </a:rPr>
              <a:t>Annual Reporting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/>
              <a:t>Roles &amp; Responsibilities of the Field EE</a:t>
            </a:r>
            <a:endParaRPr lang="en-GB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27584" y="1340768"/>
            <a:ext cx="6587628" cy="4680520"/>
          </a:xfrm>
        </p:spPr>
        <p:txBody>
          <a:bodyPr/>
          <a:lstStyle/>
          <a:p>
            <a:pPr eaLnBrk="1" hangingPunct="1"/>
            <a:r>
              <a:rPr lang="en-GB" altLang="en-US" sz="2000" dirty="0">
                <a:ea typeface="ＭＳ Ｐゴシック" pitchFamily="34" charset="-128"/>
                <a:cs typeface="Arial" charset="0"/>
              </a:rPr>
              <a:t>Ensure assessments are properly conducted (pre assessment scrutiny and post marking scrutiny)</a:t>
            </a:r>
          </a:p>
          <a:p>
            <a:pPr eaLnBrk="1" hangingPunct="1"/>
            <a:endParaRPr lang="en-GB" altLang="en-US" sz="2000" dirty="0">
              <a:ea typeface="ＭＳ Ｐゴシック" pitchFamily="34" charset="-128"/>
              <a:cs typeface="Arial" charset="0"/>
            </a:endParaRPr>
          </a:p>
          <a:p>
            <a:pPr eaLnBrk="1" hangingPunct="1"/>
            <a:r>
              <a:rPr lang="en-GB" altLang="en-US" sz="2000" dirty="0">
                <a:ea typeface="ＭＳ Ｐゴシック" pitchFamily="34" charset="-128"/>
                <a:cs typeface="Arial" charset="0"/>
              </a:rPr>
              <a:t>Ensure standards/levels are appropriate; consider comparative performance across range of cohorts both at UWE and at partner institutions. </a:t>
            </a:r>
          </a:p>
          <a:p>
            <a:pPr eaLnBrk="1" hangingPunct="1"/>
            <a:endParaRPr lang="en-GB" altLang="en-US" sz="2000" dirty="0">
              <a:ea typeface="ＭＳ Ｐゴシック" pitchFamily="34" charset="-128"/>
              <a:cs typeface="Arial" charset="0"/>
            </a:endParaRPr>
          </a:p>
          <a:p>
            <a:pPr eaLnBrk="1" hangingPunct="1"/>
            <a:r>
              <a:rPr lang="en-GB" altLang="en-US" sz="2000" dirty="0">
                <a:ea typeface="ＭＳ Ｐゴシック" pitchFamily="34" charset="-128"/>
                <a:cs typeface="Arial" charset="0"/>
              </a:rPr>
              <a:t>Report on the effectiveness of assessments.</a:t>
            </a:r>
          </a:p>
          <a:p>
            <a:pPr eaLnBrk="1" hangingPunct="1"/>
            <a:endParaRPr lang="en-GB" altLang="en-US" sz="2000" dirty="0">
              <a:ea typeface="ＭＳ Ｐゴシック" pitchFamily="34" charset="-128"/>
              <a:cs typeface="Arial" charset="0"/>
            </a:endParaRPr>
          </a:p>
          <a:p>
            <a:pPr eaLnBrk="1" hangingPunct="1"/>
            <a:r>
              <a:rPr lang="en-GB" altLang="en-US" sz="2000" dirty="0">
                <a:ea typeface="ＭＳ Ｐゴシック" pitchFamily="34" charset="-128"/>
                <a:cs typeface="Arial" charset="0"/>
              </a:rPr>
              <a:t>Participate in decision-making e.g. consideration of any adverse cohort circumstances</a:t>
            </a:r>
          </a:p>
          <a:p>
            <a:pPr eaLnBrk="1" hangingPunct="1"/>
            <a:endParaRPr lang="en-US" altLang="en-US" sz="2000" dirty="0">
              <a:ea typeface="ＭＳ Ｐゴシック" pitchFamily="34" charset="-128"/>
              <a:cs typeface="Arial" charset="0"/>
            </a:endParaRPr>
          </a:p>
          <a:p>
            <a:r>
              <a:rPr lang="en-US" altLang="en-US" sz="2000" dirty="0">
                <a:ea typeface="ＭＳ Ｐゴシック" pitchFamily="34" charset="-128"/>
                <a:cs typeface="Arial" charset="0"/>
              </a:rPr>
              <a:t>Report any matters of serious concern arising from the assessments which put at risk the module standard</a:t>
            </a:r>
          </a:p>
          <a:p>
            <a:endParaRPr lang="en-US" altLang="en-US" sz="1800" dirty="0">
              <a:ea typeface="ＭＳ Ｐゴシック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905295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altLang="en-US" dirty="0">
                <a:ea typeface="ＭＳ Ｐゴシック" pitchFamily="34" charset="-128"/>
                <a:cs typeface="Arial" charset="0"/>
              </a:rPr>
              <a:t>How are Field EEs involved;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27584" y="1340768"/>
            <a:ext cx="6587628" cy="4680520"/>
          </a:xfrm>
        </p:spPr>
        <p:txBody>
          <a:bodyPr/>
          <a:lstStyle/>
          <a:p>
            <a:endParaRPr lang="en-GB" altLang="en-US" sz="2000" dirty="0">
              <a:ea typeface="ＭＳ Ｐゴシック" pitchFamily="34" charset="-128"/>
              <a:cs typeface="Arial" charset="0"/>
            </a:endParaRPr>
          </a:p>
          <a:p>
            <a:r>
              <a:rPr lang="en-GB" altLang="en-US" sz="2000" dirty="0">
                <a:ea typeface="ＭＳ Ｐゴシック" pitchFamily="34" charset="-128"/>
                <a:cs typeface="Arial" charset="0"/>
              </a:rPr>
              <a:t>Pre assessment scrutiny of assessment tools</a:t>
            </a:r>
          </a:p>
          <a:p>
            <a:r>
              <a:rPr lang="en-GB" altLang="en-US" sz="2000" dirty="0">
                <a:ea typeface="ＭＳ Ｐゴシック" pitchFamily="34" charset="-128"/>
                <a:cs typeface="Arial" charset="0"/>
              </a:rPr>
              <a:t>Post assessment external moderation – ‘sampling’</a:t>
            </a:r>
          </a:p>
          <a:p>
            <a:pPr lvl="1"/>
            <a:r>
              <a:rPr lang="en-GB" altLang="en-US" sz="2000" dirty="0">
                <a:ea typeface="ＭＳ Ｐゴシック" pitchFamily="34" charset="-128"/>
                <a:cs typeface="Arial" charset="0"/>
              </a:rPr>
              <a:t>Cannot change marks for individual students but can suggest review – discussion welcome</a:t>
            </a:r>
          </a:p>
          <a:p>
            <a:r>
              <a:rPr lang="en-GB" altLang="en-US" sz="2000" dirty="0">
                <a:ea typeface="ＭＳ Ｐゴシック" pitchFamily="34" charset="-128"/>
                <a:cs typeface="Arial" charset="0"/>
              </a:rPr>
              <a:t>Direct engagement with UWE to discuss ‘issues’ e.g. group adverse circumstances, professional practice refers, module performance/enhancement – may be through invite to a meeting, scrutiny day</a:t>
            </a:r>
          </a:p>
          <a:p>
            <a:r>
              <a:rPr lang="en-GB" altLang="en-US" sz="2000" dirty="0">
                <a:ea typeface="ＭＳ Ｐゴシック" pitchFamily="34" charset="-128"/>
                <a:cs typeface="Arial" charset="0"/>
              </a:rPr>
              <a:t>Provided with Module Report</a:t>
            </a:r>
          </a:p>
          <a:p>
            <a:pPr marL="0" indent="0">
              <a:buNone/>
            </a:pPr>
            <a:endParaRPr lang="en-GB" altLang="en-US" sz="2000" dirty="0">
              <a:ea typeface="ＭＳ Ｐゴシック" pitchFamily="34" charset="-128"/>
              <a:cs typeface="Arial" charset="0"/>
            </a:endParaRPr>
          </a:p>
          <a:p>
            <a:pPr marL="0" indent="0">
              <a:buNone/>
            </a:pPr>
            <a:r>
              <a:rPr lang="en-GB" altLang="en-US" sz="2000" dirty="0">
                <a:ea typeface="ＭＳ Ｐゴシック" pitchFamily="34" charset="-128"/>
                <a:cs typeface="Arial" charset="0"/>
              </a:rPr>
              <a:t>NB; Field EEs do not attend Examination (Award) Boards (unless a PSRB requirement or have an EA role)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260466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altLang="en-US" dirty="0">
                <a:ea typeface="ＭＳ Ｐゴシック" pitchFamily="34" charset="-128"/>
                <a:cs typeface="Arial" charset="0"/>
              </a:rPr>
              <a:t>Field EE activities include: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93192" y="1974574"/>
            <a:ext cx="7986216" cy="4334324"/>
          </a:xfrm>
        </p:spPr>
        <p:txBody>
          <a:bodyPr/>
          <a:lstStyle/>
          <a:p>
            <a:r>
              <a:rPr lang="en-GB" altLang="en-US" sz="2000" dirty="0">
                <a:ea typeface="ＭＳ Ｐゴシック" pitchFamily="34" charset="-128"/>
                <a:cs typeface="Arial" charset="0"/>
              </a:rPr>
              <a:t>Pre Assessment Scrutiny; reviewing prospectively assessment tools / rubrics / tasks / briefs – via online site</a:t>
            </a:r>
          </a:p>
          <a:p>
            <a:r>
              <a:rPr lang="en-GB" altLang="en-US" sz="2000" dirty="0">
                <a:ea typeface="ＭＳ Ｐゴシック" pitchFamily="34" charset="-128"/>
                <a:cs typeface="Arial" charset="0"/>
              </a:rPr>
              <a:t>Post assessment external moderation; sampling the marking of student work and assessing relative to national standards</a:t>
            </a:r>
          </a:p>
          <a:p>
            <a:pPr lvl="1"/>
            <a:r>
              <a:rPr lang="en-GB" altLang="en-US" sz="2000" dirty="0">
                <a:ea typeface="ＭＳ Ｐゴシック" pitchFamily="34" charset="-128"/>
                <a:cs typeface="Arial" charset="0"/>
              </a:rPr>
              <a:t>Expected documentation</a:t>
            </a:r>
          </a:p>
          <a:p>
            <a:r>
              <a:rPr lang="en-GB" altLang="en-US" sz="2000" i="1" dirty="0">
                <a:ea typeface="ＭＳ Ｐゴシック" pitchFamily="34" charset="-128"/>
                <a:cs typeface="Arial" charset="0"/>
              </a:rPr>
              <a:t>Placement visits for professional practice modules </a:t>
            </a:r>
          </a:p>
          <a:p>
            <a:r>
              <a:rPr lang="en-GB" altLang="en-US" sz="2000" dirty="0">
                <a:ea typeface="ＭＳ Ｐゴシック" pitchFamily="34" charset="-128"/>
                <a:cs typeface="Arial" charset="0"/>
              </a:rPr>
              <a:t>Consider student feedback e.g. module reports/ student survey</a:t>
            </a:r>
          </a:p>
          <a:p>
            <a:r>
              <a:rPr lang="en-GB" altLang="en-US" sz="2000" dirty="0">
                <a:ea typeface="ＭＳ Ｐゴシック" pitchFamily="34" charset="-128"/>
                <a:cs typeface="Arial" charset="0"/>
              </a:rPr>
              <a:t>Acting as a critical friend to the module / programme team</a:t>
            </a:r>
          </a:p>
          <a:p>
            <a:pPr lvl="1"/>
            <a:r>
              <a:rPr lang="en-GB" altLang="en-US" sz="2000" dirty="0">
                <a:ea typeface="ＭＳ Ｐゴシック" pitchFamily="34" charset="-128"/>
                <a:cs typeface="Arial" charset="0"/>
              </a:rPr>
              <a:t>External reviewer (additional contract) </a:t>
            </a:r>
          </a:p>
          <a:p>
            <a:r>
              <a:rPr lang="en-GB" altLang="en-US" sz="2000" dirty="0">
                <a:ea typeface="ＭＳ Ｐゴシック" pitchFamily="34" charset="-128"/>
                <a:cs typeface="Arial" charset="0"/>
              </a:rPr>
              <a:t>Writing an Annual Report for the University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8104765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44F37B6-26BB-4FB0-0DDE-E15E8AFAE8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Operational Matters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3CA12C-0E30-3468-7F9A-6A8262DECC3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Move to one tier examination board system (international partners to transition in 2025-26) – field board ‘meeting’ not convened but otherwise same administrative processes being undertaken</a:t>
            </a:r>
          </a:p>
          <a:p>
            <a:endParaRPr lang="en-GB" dirty="0"/>
          </a:p>
          <a:p>
            <a:r>
              <a:rPr lang="en-GB" dirty="0"/>
              <a:t>Direct liaison with ML; for pre assessment scrutiny, post marking scrutiny (system to be demonstrated in later session) – ultimately to also house module reports</a:t>
            </a:r>
          </a:p>
          <a:p>
            <a:endParaRPr lang="en-GB" dirty="0">
              <a:highlight>
                <a:srgbClr val="FFFF00"/>
              </a:highlight>
            </a:endParaRPr>
          </a:p>
          <a:p>
            <a:r>
              <a:rPr lang="en-GB" dirty="0"/>
              <a:t>Concerns discussed between EE and ML earlier – with oversight from member of School Executive as required</a:t>
            </a:r>
          </a:p>
          <a:p>
            <a:endParaRPr lang="en-GB" dirty="0"/>
          </a:p>
          <a:p>
            <a:r>
              <a:rPr lang="en-GB" dirty="0"/>
              <a:t>Enhancement/analysis of module performance captured through more direct means – at programme or subject level; for example may be through a ‘scrutiny’ event, through invitation to a programme meeting, through an ‘Enhancement’ Board.</a:t>
            </a:r>
          </a:p>
        </p:txBody>
      </p:sp>
    </p:spTree>
    <p:extLst>
      <p:ext uri="{BB962C8B-B14F-4D97-AF65-F5344CB8AC3E}">
        <p14:creationId xmlns:p14="http://schemas.microsoft.com/office/powerpoint/2010/main" val="3846340095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Regulations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altLang="en-US" sz="2800" dirty="0">
                <a:ea typeface="ＭＳ Ｐゴシック" pitchFamily="34" charset="-128"/>
                <a:cs typeface="Arial" charset="0"/>
              </a:rPr>
              <a:t>48 hour ‘late submission window’</a:t>
            </a:r>
          </a:p>
          <a:p>
            <a:pPr marL="514350" indent="-514350">
              <a:buFont typeface="+mj-lt"/>
              <a:buAutoNum type="arabicPeriod"/>
            </a:pPr>
            <a:r>
              <a:rPr lang="en-GB" altLang="en-US" sz="2800" dirty="0">
                <a:ea typeface="ＭＳ Ｐゴシック" pitchFamily="34" charset="-128"/>
                <a:cs typeface="Arial" charset="0"/>
              </a:rPr>
              <a:t>Reasonable adjustments </a:t>
            </a:r>
            <a:r>
              <a:rPr lang="en-GB" altLang="en-US" sz="2800" dirty="0" err="1">
                <a:ea typeface="ＭＳ Ｐゴシック" pitchFamily="34" charset="-128"/>
                <a:cs typeface="Arial" charset="0"/>
              </a:rPr>
              <a:t>eg</a:t>
            </a:r>
            <a:r>
              <a:rPr lang="en-GB" altLang="en-US" sz="2800" dirty="0">
                <a:ea typeface="ＭＳ Ｐゴシック" pitchFamily="34" charset="-128"/>
                <a:cs typeface="Arial" charset="0"/>
              </a:rPr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sz="2000" dirty="0">
                <a:ea typeface="ＭＳ Ｐゴシック" pitchFamily="34" charset="-128"/>
                <a:cs typeface="Arial" charset="0"/>
              </a:rPr>
              <a:t>‘Extensions’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sz="2000" dirty="0">
                <a:ea typeface="ＭＳ Ｐゴシック" pitchFamily="34" charset="-128"/>
                <a:cs typeface="Arial" charset="0"/>
              </a:rPr>
              <a:t>Alternative assessments</a:t>
            </a:r>
          </a:p>
          <a:p>
            <a:pPr marL="514350" indent="-514350">
              <a:buFont typeface="+mj-lt"/>
              <a:buAutoNum type="arabicPeriod"/>
            </a:pPr>
            <a:r>
              <a:rPr lang="en-GB" altLang="en-US" sz="2800" dirty="0">
                <a:ea typeface="ＭＳ Ｐゴシック" pitchFamily="34" charset="-128"/>
                <a:cs typeface="Arial" charset="0"/>
              </a:rPr>
              <a:t>Group Adverse Circumstances</a:t>
            </a:r>
          </a:p>
          <a:p>
            <a:pPr marL="514350" indent="-514350">
              <a:buFont typeface="+mj-lt"/>
              <a:buAutoNum type="arabicPeriod"/>
            </a:pPr>
            <a:r>
              <a:rPr lang="en-GB" altLang="en-US" sz="2800" dirty="0">
                <a:ea typeface="ＭＳ Ｐゴシック" pitchFamily="34" charset="-128"/>
                <a:cs typeface="Arial" charset="0"/>
              </a:rPr>
              <a:t>Assessment Offences</a:t>
            </a:r>
          </a:p>
          <a:p>
            <a:pPr marL="514350" indent="-514350">
              <a:buFont typeface="+mj-lt"/>
              <a:buAutoNum type="arabicPeriod"/>
            </a:pPr>
            <a:r>
              <a:rPr lang="en-GB" altLang="en-US" sz="2800" dirty="0">
                <a:ea typeface="ＭＳ Ｐゴシック" pitchFamily="34" charset="-128"/>
                <a:cs typeface="Arial" charset="0"/>
              </a:rPr>
              <a:t>Normally 4 ‘opportunities’</a:t>
            </a:r>
          </a:p>
          <a:p>
            <a:pPr marL="514350" indent="-514350">
              <a:buFont typeface="+mj-lt"/>
              <a:buAutoNum type="arabicPeriod"/>
            </a:pPr>
            <a:r>
              <a:rPr lang="en-GB" altLang="en-US" sz="2800" dirty="0">
                <a:ea typeface="ＭＳ Ｐゴシック" pitchFamily="34" charset="-128"/>
                <a:cs typeface="Arial" charset="0"/>
              </a:rPr>
              <a:t>Other policies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47069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altLang="en-US">
                <a:ea typeface="ＭＳ Ｐゴシック" pitchFamily="34" charset="-128"/>
                <a:cs typeface="Arial" charset="0"/>
              </a:rPr>
              <a:t>Case Study</a:t>
            </a:r>
            <a:endParaRPr lang="en-GB"/>
          </a:p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altLang="en-US" sz="2400" dirty="0">
                <a:solidFill>
                  <a:srgbClr val="FF0000"/>
                </a:solidFill>
                <a:ea typeface="ＭＳ Ｐゴシック" pitchFamily="34" charset="-128"/>
                <a:cs typeface="Arial" charset="0"/>
              </a:rPr>
              <a:t>Exam paper consisting of 4 compulsory questions. </a:t>
            </a:r>
          </a:p>
          <a:p>
            <a:pPr marL="0" indent="0">
              <a:buFontTx/>
              <a:buNone/>
            </a:pPr>
            <a:r>
              <a:rPr lang="en-GB" altLang="en-US" sz="2400" dirty="0">
                <a:solidFill>
                  <a:srgbClr val="FF0000"/>
                </a:solidFill>
                <a:ea typeface="ＭＳ Ｐゴシック" pitchFamily="34" charset="-128"/>
                <a:cs typeface="Arial" charset="0"/>
              </a:rPr>
              <a:t>Some key module content not delivered/poorly delivered. </a:t>
            </a:r>
          </a:p>
          <a:p>
            <a:pPr marL="0" indent="0">
              <a:buFontTx/>
              <a:buNone/>
            </a:pPr>
            <a:r>
              <a:rPr lang="en-GB" altLang="en-US" sz="2400" dirty="0">
                <a:solidFill>
                  <a:srgbClr val="FF0000"/>
                </a:solidFill>
                <a:ea typeface="ＭＳ Ｐゴシック" pitchFamily="34" charset="-128"/>
                <a:cs typeface="Arial" charset="0"/>
              </a:rPr>
              <a:t>Concerns raised by students post exam. </a:t>
            </a:r>
            <a:endParaRPr lang="en-GB" altLang="en-US" sz="2400" b="1" i="1" dirty="0">
              <a:solidFill>
                <a:srgbClr val="FF0000"/>
              </a:solidFill>
              <a:ea typeface="ＭＳ Ｐゴシック" pitchFamily="34" charset="-128"/>
              <a:cs typeface="Arial" charset="0"/>
            </a:endParaRPr>
          </a:p>
          <a:p>
            <a:pPr marL="0" indent="0">
              <a:buFontTx/>
              <a:buNone/>
            </a:pPr>
            <a:endParaRPr lang="en-GB" altLang="en-US" dirty="0">
              <a:solidFill>
                <a:srgbClr val="FF0000"/>
              </a:solidFill>
              <a:ea typeface="ＭＳ Ｐゴシック" pitchFamily="34" charset="-128"/>
              <a:cs typeface="Arial" charset="0"/>
            </a:endParaRPr>
          </a:p>
          <a:p>
            <a:pPr marL="0" indent="0">
              <a:buFontTx/>
              <a:buNone/>
            </a:pPr>
            <a:endParaRPr lang="en-GB" altLang="en-US" dirty="0">
              <a:solidFill>
                <a:srgbClr val="FF0000"/>
              </a:solidFill>
              <a:ea typeface="ＭＳ Ｐゴシック" pitchFamily="34" charset="-128"/>
              <a:cs typeface="Arial" charset="0"/>
            </a:endParaRPr>
          </a:p>
          <a:p>
            <a:pPr marL="0" indent="0">
              <a:buFontTx/>
              <a:buNone/>
            </a:pPr>
            <a:endParaRPr lang="en-GB" altLang="en-US" dirty="0">
              <a:solidFill>
                <a:srgbClr val="FF0000"/>
              </a:solidFill>
              <a:ea typeface="ＭＳ Ｐゴシック" pitchFamily="34" charset="-128"/>
              <a:cs typeface="Arial" charset="0"/>
            </a:endParaRPr>
          </a:p>
          <a:p>
            <a:pPr marL="0" indent="0">
              <a:buFontTx/>
              <a:buNone/>
            </a:pPr>
            <a:endParaRPr lang="en-GB" altLang="en-US" dirty="0">
              <a:solidFill>
                <a:srgbClr val="FF0000"/>
              </a:solidFill>
              <a:ea typeface="ＭＳ Ｐゴシック" pitchFamily="34" charset="-128"/>
              <a:cs typeface="Arial" charset="0"/>
            </a:endParaRPr>
          </a:p>
          <a:p>
            <a:pPr marL="0" indent="0">
              <a:buFontTx/>
              <a:buNone/>
            </a:pPr>
            <a:endParaRPr lang="en-GB" altLang="en-US" dirty="0">
              <a:solidFill>
                <a:srgbClr val="FF0000"/>
              </a:solidFill>
              <a:ea typeface="ＭＳ Ｐゴシック" pitchFamily="34" charset="-128"/>
              <a:cs typeface="Arial" charset="0"/>
            </a:endParaRPr>
          </a:p>
          <a:p>
            <a:pPr marL="0" indent="0">
              <a:buFontTx/>
              <a:buNone/>
            </a:pPr>
            <a:r>
              <a:rPr lang="en-GB" altLang="en-US" sz="2400" b="1" dirty="0">
                <a:ea typeface="ＭＳ Ｐゴシック" pitchFamily="34" charset="-128"/>
                <a:cs typeface="Arial" charset="0"/>
              </a:rPr>
              <a:t>What are your questions/considerations?</a:t>
            </a:r>
          </a:p>
          <a:p>
            <a:pPr marL="0" indent="0">
              <a:buFontTx/>
              <a:buNone/>
            </a:pPr>
            <a:endParaRPr lang="en-GB" altLang="en-US" dirty="0">
              <a:solidFill>
                <a:srgbClr val="FF0000"/>
              </a:solidFill>
              <a:ea typeface="ＭＳ Ｐゴシック" pitchFamily="34" charset="-128"/>
              <a:cs typeface="Arial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9218873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56E99604-B34A-AB45-82E2-A2F6C5EC15CC}" vid="{C3811B3D-AE0C-294C-BC2C-607328485A3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759CC84D0EEC419BA71443C0177E20" ma:contentTypeVersion="17" ma:contentTypeDescription="Create a new document." ma:contentTypeScope="" ma:versionID="d7a2c086909bd0f39f9f6461f17cd5de">
  <xsd:schema xmlns:xsd="http://www.w3.org/2001/XMLSchema" xmlns:xs="http://www.w3.org/2001/XMLSchema" xmlns:p="http://schemas.microsoft.com/office/2006/metadata/properties" xmlns:ns3="01d52a66-1e75-49bf-82d4-ec695946b87e" xmlns:ns4="fb53f2f1-1926-4b71-8733-d74cd2823179" targetNamespace="http://schemas.microsoft.com/office/2006/metadata/properties" ma:root="true" ma:fieldsID="4ee413bb33d304e0376fb49548700142" ns3:_="" ns4:_="">
    <xsd:import namespace="01d52a66-1e75-49bf-82d4-ec695946b87e"/>
    <xsd:import namespace="fb53f2f1-1926-4b71-8733-d74cd282317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  <xsd:element ref="ns4:MediaServiceOCR" minOccurs="0"/>
                <xsd:element ref="ns4:MediaServiceLocation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d52a66-1e75-49bf-82d4-ec695946b87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53f2f1-1926-4b71-8733-d74cd28231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b53f2f1-1926-4b71-8733-d74cd282317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772818-C5A7-424B-8E28-F7D85EBD7B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d52a66-1e75-49bf-82d4-ec695946b87e"/>
    <ds:schemaRef ds:uri="fb53f2f1-1926-4b71-8733-d74cd28231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9EB50A-17D6-4F6F-B4B2-4480784B19BF}">
  <ds:schemaRefs>
    <ds:schemaRef ds:uri="http://schemas.microsoft.com/office/2006/documentManagement/types"/>
    <ds:schemaRef ds:uri="http://purl.org/dc/dcmitype/"/>
    <ds:schemaRef ds:uri="http://purl.org/dc/terms/"/>
    <ds:schemaRef ds:uri="http://www.w3.org/XML/1998/namespace"/>
    <ds:schemaRef ds:uri="fb53f2f1-1926-4b71-8733-d74cd2823179"/>
    <ds:schemaRef ds:uri="http://schemas.microsoft.com/office/infopath/2007/PartnerControls"/>
    <ds:schemaRef ds:uri="http://schemas.openxmlformats.org/package/2006/metadata/core-properties"/>
    <ds:schemaRef ds:uri="01d52a66-1e75-49bf-82d4-ec695946b87e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118F0A3-D78B-4829-80F4-8A3BB5A8D0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new template SUNSHINE YELLOW with UWE logo bottom STANDARD</Template>
  <TotalTime>302</TotalTime>
  <Words>901</Words>
  <Application>Microsoft Office PowerPoint</Application>
  <PresentationFormat>On-screen Show (4:3)</PresentationFormat>
  <Paragraphs>131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ＭＳ Ｐゴシック</vt:lpstr>
      <vt:lpstr>Arial</vt:lpstr>
      <vt:lpstr>Calibri</vt:lpstr>
      <vt:lpstr>Courier New</vt:lpstr>
      <vt:lpstr>Georgia</vt:lpstr>
      <vt:lpstr>Tahoma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Jennifer Dye</cp:lastModifiedBy>
  <cp:revision>18</cp:revision>
  <cp:lastPrinted>2019-01-07T14:52:37Z</cp:lastPrinted>
  <dcterms:created xsi:type="dcterms:W3CDTF">2016-04-27T08:33:48Z</dcterms:created>
  <dcterms:modified xsi:type="dcterms:W3CDTF">2024-09-30T15:40:23Z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46c0ecb4-7f08-4cee-b264-fb019275afd9</vt:lpwstr>
  </property>
  <property fmtid="{D5CDD505-2E9C-101B-9397-08002B2CF9AE}" pid="3" name="ContentTypeId">
    <vt:lpwstr>0x01010099759CC84D0EEC419BA71443C0177E20</vt:lpwstr>
  </property>
</Properties>
</file>